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3" r:id="rId3"/>
    <p:sldId id="257" r:id="rId4"/>
    <p:sldId id="258" r:id="rId5"/>
    <p:sldId id="259" r:id="rId6"/>
    <p:sldId id="260" r:id="rId7"/>
    <p:sldId id="266" r:id="rId8"/>
    <p:sldId id="267" r:id="rId9"/>
    <p:sldId id="261" r:id="rId10"/>
    <p:sldId id="262" r:id="rId11"/>
    <p:sldId id="264" r:id="rId12"/>
    <p:sldId id="26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49" autoAdjust="0"/>
    <p:restoredTop sz="94660"/>
  </p:normalViewPr>
  <p:slideViewPr>
    <p:cSldViewPr>
      <p:cViewPr varScale="1">
        <p:scale>
          <a:sx n="69" d="100"/>
          <a:sy n="69" d="100"/>
        </p:scale>
        <p:origin x="-56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6E7078E0-C7FE-455B-AE8F-348EEF122EE2}" type="datetimeFigureOut">
              <a:rPr lang="en-US" smtClean="0"/>
              <a:pPr/>
              <a:t>5/6/2010</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41F7C306-929A-454F-86AA-9396788B5C94}" type="slidenum">
              <a:rPr lang="en-US" smtClean="0"/>
              <a:pPr/>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E7078E0-C7FE-455B-AE8F-348EEF122EE2}" type="datetimeFigureOut">
              <a:rPr lang="en-US" smtClean="0"/>
              <a:pPr/>
              <a:t>5/6/2010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1F7C306-929A-454F-86AA-9396788B5C9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E7078E0-C7FE-455B-AE8F-348EEF122EE2}" type="datetimeFigureOut">
              <a:rPr lang="en-US" smtClean="0"/>
              <a:pPr/>
              <a:t>5/6/2010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1F7C306-929A-454F-86AA-9396788B5C9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E7078E0-C7FE-455B-AE8F-348EEF122EE2}" type="datetimeFigureOut">
              <a:rPr lang="en-US" smtClean="0"/>
              <a:pPr/>
              <a:t>5/6/2010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1F7C306-929A-454F-86AA-9396788B5C9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E7078E0-C7FE-455B-AE8F-348EEF122EE2}" type="datetimeFigureOut">
              <a:rPr lang="en-US" smtClean="0"/>
              <a:pPr/>
              <a:t>5/6/2010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41F7C306-929A-454F-86AA-9396788B5C94}"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E7078E0-C7FE-455B-AE8F-348EEF122EE2}" type="datetimeFigureOut">
              <a:rPr lang="en-US" smtClean="0"/>
              <a:pPr/>
              <a:t>5/6/2010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1F7C306-929A-454F-86AA-9396788B5C9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E7078E0-C7FE-455B-AE8F-348EEF122EE2}" type="datetimeFigureOut">
              <a:rPr lang="en-US" smtClean="0"/>
              <a:pPr/>
              <a:t>5/6/2010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1F7C306-929A-454F-86AA-9396788B5C94}"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E7078E0-C7FE-455B-AE8F-348EEF122EE2}" type="datetimeFigureOut">
              <a:rPr lang="en-US" smtClean="0"/>
              <a:pPr/>
              <a:t>5/6/2010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1F7C306-929A-454F-86AA-9396788B5C94}"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7078E0-C7FE-455B-AE8F-348EEF122EE2}" type="datetimeFigureOut">
              <a:rPr lang="en-US" smtClean="0"/>
              <a:pPr/>
              <a:t>5/6/2010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1F7C306-929A-454F-86AA-9396788B5C9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E7078E0-C7FE-455B-AE8F-348EEF122EE2}" type="datetimeFigureOut">
              <a:rPr lang="en-US" smtClean="0"/>
              <a:pPr/>
              <a:t>5/6/2010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1F7C306-929A-454F-86AA-9396788B5C94}"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E7078E0-C7FE-455B-AE8F-348EEF122EE2}" type="datetimeFigureOut">
              <a:rPr lang="en-US" smtClean="0"/>
              <a:pPr/>
              <a:t>5/6/2010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1F7C306-929A-454F-86AA-9396788B5C94}"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6E7078E0-C7FE-455B-AE8F-348EEF122EE2}" type="datetimeFigureOut">
              <a:rPr lang="en-US" smtClean="0"/>
              <a:pPr/>
              <a:t>5/6/2010</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41F7C306-929A-454F-86AA-9396788B5C94}"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Public Speaking &amp;Listening through debate</a:t>
            </a:r>
            <a:endParaRPr lang="en-US" dirty="0"/>
          </a:p>
        </p:txBody>
      </p:sp>
      <p:sp>
        <p:nvSpPr>
          <p:cNvPr id="3" name="Subtitle 2"/>
          <p:cNvSpPr>
            <a:spLocks noGrp="1"/>
          </p:cNvSpPr>
          <p:nvPr>
            <p:ph type="subTitle" idx="1"/>
          </p:nvPr>
        </p:nvSpPr>
        <p:spPr/>
        <p:txBody>
          <a:bodyPr/>
          <a:lstStyle/>
          <a:p>
            <a:r>
              <a:rPr lang="en-US" dirty="0" smtClean="0"/>
              <a:t>Jennifer McMullian</a:t>
            </a:r>
          </a:p>
          <a:p>
            <a:r>
              <a:rPr lang="en-US" dirty="0" smtClean="0"/>
              <a:t>Maria Torres</a:t>
            </a:r>
          </a:p>
          <a:p>
            <a:r>
              <a:rPr lang="en-US" dirty="0" smtClean="0"/>
              <a:t>Heather Walmsley</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Debate</a:t>
            </a:r>
            <a:endParaRPr lang="en-US" dirty="0"/>
          </a:p>
        </p:txBody>
      </p:sp>
      <p:sp>
        <p:nvSpPr>
          <p:cNvPr id="3" name="Content Placeholder 2"/>
          <p:cNvSpPr>
            <a:spLocks noGrp="1"/>
          </p:cNvSpPr>
          <p:nvPr>
            <p:ph idx="1"/>
          </p:nvPr>
        </p:nvSpPr>
        <p:spPr/>
        <p:txBody>
          <a:bodyPr>
            <a:normAutofit lnSpcReduction="10000"/>
          </a:bodyPr>
          <a:lstStyle/>
          <a:p>
            <a:r>
              <a:rPr lang="en-US" dirty="0" smtClean="0"/>
              <a:t>Question: In the story, Esperanza shared a bicycle with two other girls on her street. Explain why this was a positive/negative experience in Esperanza’s life.</a:t>
            </a:r>
          </a:p>
          <a:p>
            <a:r>
              <a:rPr lang="en-US" dirty="0" smtClean="0"/>
              <a:t>Remember:</a:t>
            </a:r>
          </a:p>
          <a:p>
            <a:r>
              <a:rPr lang="en-US" dirty="0" smtClean="0"/>
              <a:t>1. Introduce yourself.</a:t>
            </a:r>
          </a:p>
          <a:p>
            <a:r>
              <a:rPr lang="en-US" dirty="0" smtClean="0"/>
              <a:t>2. Present your argument</a:t>
            </a:r>
          </a:p>
          <a:p>
            <a:r>
              <a:rPr lang="en-US" dirty="0" smtClean="0"/>
              <a:t>3. Support your argument with detail from the text and/or your life experiences as support.</a:t>
            </a:r>
          </a:p>
          <a:p>
            <a:r>
              <a:rPr lang="en-US" dirty="0" smtClean="0"/>
              <a:t>Everyone must contribute, so speak up!</a:t>
            </a:r>
          </a:p>
          <a:p>
            <a:pPr>
              <a:buNone/>
            </a:pPr>
            <a:endParaRPr lang="en-US"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is public speaking important in the classroom?</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In the real world, students will speak far more than they will ever write.</a:t>
            </a:r>
          </a:p>
          <a:p>
            <a:r>
              <a:rPr lang="en-US" dirty="0" smtClean="0"/>
              <a:t>Speaking and listening skills are important for job interviews, presentations at work, or even better relationship communication.</a:t>
            </a:r>
          </a:p>
          <a:p>
            <a:r>
              <a:rPr lang="en-US" dirty="0" smtClean="0"/>
              <a:t>Students will become more comfortable and confident in their speaking abilities, which will help them seem more at ease in public speaking situations.</a:t>
            </a:r>
          </a:p>
          <a:p>
            <a:r>
              <a:rPr lang="en-US" dirty="0" smtClean="0"/>
              <a:t>For teachers, speech provides a paperless means of communicating information, thus decreasing the teacher’s paper load.</a:t>
            </a:r>
          </a:p>
          <a:p>
            <a:r>
              <a:rPr lang="en-US" dirty="0" smtClean="0"/>
              <a:t>--Burke 223</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did we do?</a:t>
            </a:r>
            <a:endParaRPr lang="en-US" dirty="0"/>
          </a:p>
        </p:txBody>
      </p:sp>
      <p:sp>
        <p:nvSpPr>
          <p:cNvPr id="3" name="Content Placeholder 2"/>
          <p:cNvSpPr>
            <a:spLocks noGrp="1"/>
          </p:cNvSpPr>
          <p:nvPr>
            <p:ph idx="1"/>
          </p:nvPr>
        </p:nvSpPr>
        <p:spPr/>
        <p:txBody>
          <a:bodyPr>
            <a:normAutofit/>
          </a:bodyPr>
          <a:lstStyle/>
          <a:p>
            <a:r>
              <a:rPr lang="en-US" dirty="0" smtClean="0"/>
              <a:t>Class reflection </a:t>
            </a:r>
          </a:p>
          <a:p>
            <a:r>
              <a:rPr lang="en-US" dirty="0" smtClean="0"/>
              <a:t>Thank you!</a:t>
            </a:r>
          </a:p>
          <a:p>
            <a:endParaRPr lang="en-US" dirty="0" smtClean="0"/>
          </a:p>
          <a:p>
            <a:endParaRPr lang="en-US" dirty="0" smtClean="0"/>
          </a:p>
          <a:p>
            <a:endParaRPr lang="en-US" dirty="0" smtClean="0"/>
          </a:p>
          <a:p>
            <a:r>
              <a:rPr lang="en-US" sz="2000" dirty="0" smtClean="0"/>
              <a:t>All information for this presentation has been taken from:</a:t>
            </a:r>
          </a:p>
          <a:p>
            <a:pPr>
              <a:buNone/>
            </a:pPr>
            <a:r>
              <a:rPr lang="en-US" sz="2000" dirty="0" smtClean="0"/>
              <a:t>Burke, Jim. </a:t>
            </a:r>
            <a:r>
              <a:rPr lang="en-US" sz="2000" i="1" dirty="0" smtClean="0"/>
              <a:t>The English Teacher's Companion</a:t>
            </a:r>
            <a:r>
              <a:rPr lang="en-US" sz="2000" dirty="0" smtClean="0"/>
              <a:t>. Third Edition. Portsmouth, NH: Heinemann, 2008. Print</a:t>
            </a:r>
            <a:endParaRPr 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Agenda</a:t>
            </a:r>
            <a:endParaRPr lang="en-US" dirty="0"/>
          </a:p>
        </p:txBody>
      </p:sp>
      <p:sp>
        <p:nvSpPr>
          <p:cNvPr id="3" name="Content Placeholder 2"/>
          <p:cNvSpPr>
            <a:spLocks noGrp="1"/>
          </p:cNvSpPr>
          <p:nvPr>
            <p:ph idx="1"/>
          </p:nvPr>
        </p:nvSpPr>
        <p:spPr/>
        <p:txBody>
          <a:bodyPr/>
          <a:lstStyle/>
          <a:p>
            <a:r>
              <a:rPr lang="en-US" dirty="0" smtClean="0"/>
              <a:t>Introduction to the lesson plan</a:t>
            </a:r>
          </a:p>
          <a:p>
            <a:r>
              <a:rPr lang="en-US" dirty="0" smtClean="0"/>
              <a:t>The importance of public speaking</a:t>
            </a:r>
          </a:p>
          <a:p>
            <a:r>
              <a:rPr lang="en-US" dirty="0" smtClean="0"/>
              <a:t>Intro to activity (debate) with modeling</a:t>
            </a:r>
          </a:p>
          <a:p>
            <a:r>
              <a:rPr lang="en-US" dirty="0" smtClean="0"/>
              <a:t>Debate</a:t>
            </a:r>
          </a:p>
          <a:p>
            <a:r>
              <a:rPr lang="en-US" dirty="0" smtClean="0"/>
              <a:t>Lesson conclusion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practice public speaking?</a:t>
            </a:r>
            <a:endParaRPr lang="en-US" dirty="0"/>
          </a:p>
        </p:txBody>
      </p:sp>
      <p:sp>
        <p:nvSpPr>
          <p:cNvPr id="3" name="Content Placeholder 2"/>
          <p:cNvSpPr>
            <a:spLocks noGrp="1"/>
          </p:cNvSpPr>
          <p:nvPr>
            <p:ph idx="1"/>
          </p:nvPr>
        </p:nvSpPr>
        <p:spPr/>
        <p:txBody>
          <a:bodyPr/>
          <a:lstStyle/>
          <a:p>
            <a:r>
              <a:rPr lang="en-US" dirty="0" smtClean="0"/>
              <a:t>“Speaking well is essential to our social and professional success. Students must learn how to speak successfully for job interviews and communicate effectively in the workplace as well within their relationships” (Burke 222-3)</a:t>
            </a:r>
          </a:p>
          <a:p>
            <a:r>
              <a:rPr lang="en-US" dirty="0" smtClean="0"/>
              <a:t>Can you think of any other opportunities where you might need to utilize your public speaking abilities? What about listening?</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Get Started: Helpful Questions to Ask Yourself</a:t>
            </a:r>
            <a:endParaRPr lang="en-US" dirty="0"/>
          </a:p>
        </p:txBody>
      </p:sp>
      <p:sp>
        <p:nvSpPr>
          <p:cNvPr id="3" name="Content Placeholder 2"/>
          <p:cNvSpPr>
            <a:spLocks noGrp="1"/>
          </p:cNvSpPr>
          <p:nvPr>
            <p:ph idx="1"/>
          </p:nvPr>
        </p:nvSpPr>
        <p:spPr/>
        <p:txBody>
          <a:bodyPr/>
          <a:lstStyle/>
          <a:p>
            <a:r>
              <a:rPr lang="en-US" dirty="0" smtClean="0"/>
              <a:t>Who is your audience?</a:t>
            </a:r>
          </a:p>
          <a:p>
            <a:r>
              <a:rPr lang="en-US" dirty="0" smtClean="0"/>
              <a:t>What is the purpose of your presentation or speech?</a:t>
            </a:r>
          </a:p>
          <a:p>
            <a:r>
              <a:rPr lang="en-US" dirty="0" smtClean="0"/>
              <a:t>What does your audience know about this subject already?</a:t>
            </a:r>
          </a:p>
          <a:p>
            <a:r>
              <a:rPr lang="en-US" dirty="0" smtClean="0"/>
              <a:t>How can you best establish your credibility for this situation?</a:t>
            </a:r>
          </a:p>
          <a:p>
            <a:pPr>
              <a:buNone/>
            </a:pPr>
            <a:endParaRPr lang="en-US" dirty="0" smtClean="0"/>
          </a:p>
          <a:p>
            <a:pPr>
              <a:buNone/>
            </a:pPr>
            <a:r>
              <a:rPr lang="en-US" dirty="0" smtClean="0"/>
              <a:t>(Burke 224-225)</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debate</a:t>
            </a:r>
            <a:endParaRPr lang="en-US" dirty="0"/>
          </a:p>
        </p:txBody>
      </p:sp>
      <p:sp>
        <p:nvSpPr>
          <p:cNvPr id="3" name="Content Placeholder 2"/>
          <p:cNvSpPr>
            <a:spLocks noGrp="1"/>
          </p:cNvSpPr>
          <p:nvPr>
            <p:ph idx="1"/>
          </p:nvPr>
        </p:nvSpPr>
        <p:spPr/>
        <p:txBody>
          <a:bodyPr>
            <a:normAutofit fontScale="92500"/>
          </a:bodyPr>
          <a:lstStyle/>
          <a:p>
            <a:r>
              <a:rPr lang="en-US" dirty="0" smtClean="0"/>
              <a:t>For our class, the audience will be your peers, specifically the students on the opposing side of the debate.</a:t>
            </a:r>
          </a:p>
          <a:p>
            <a:r>
              <a:rPr lang="en-US" dirty="0" smtClean="0"/>
              <a:t>The purpose of your presentation will be to persuade the opposite side that your argument if the most valid.</a:t>
            </a:r>
          </a:p>
          <a:p>
            <a:r>
              <a:rPr lang="en-US" dirty="0" smtClean="0"/>
              <a:t>As for prior knowledge, assume that everyone in the class has previously read </a:t>
            </a:r>
            <a:r>
              <a:rPr lang="en-US" i="1" dirty="0" smtClean="0"/>
              <a:t>The House on Mango Street</a:t>
            </a:r>
            <a:r>
              <a:rPr lang="en-US" dirty="0" smtClean="0"/>
              <a:t>.</a:t>
            </a:r>
          </a:p>
          <a:p>
            <a:r>
              <a:rPr lang="en-US" dirty="0" smtClean="0"/>
              <a:t>To establish your credibility, discuss specific examples from the text to support your argument.</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Do When Speaking</a:t>
            </a:r>
            <a:endParaRPr lang="en-US" dirty="0"/>
          </a:p>
        </p:txBody>
      </p:sp>
      <p:sp>
        <p:nvSpPr>
          <p:cNvPr id="3" name="Content Placeholder 2"/>
          <p:cNvSpPr>
            <a:spLocks noGrp="1"/>
          </p:cNvSpPr>
          <p:nvPr>
            <p:ph idx="1"/>
          </p:nvPr>
        </p:nvSpPr>
        <p:spPr/>
        <p:txBody>
          <a:bodyPr/>
          <a:lstStyle/>
          <a:p>
            <a:r>
              <a:rPr lang="en-US" dirty="0" smtClean="0"/>
              <a:t>1. Introduce yourself.</a:t>
            </a:r>
          </a:p>
          <a:p>
            <a:r>
              <a:rPr lang="en-US" dirty="0" smtClean="0"/>
              <a:t>2. Pose your argument (I believe ____ because…)</a:t>
            </a:r>
          </a:p>
          <a:p>
            <a:r>
              <a:rPr lang="en-US" dirty="0" smtClean="0"/>
              <a:t>3. Use specific examples from the text and/or your experiences to support your argument.</a:t>
            </a:r>
          </a:p>
          <a:p>
            <a:endParaRPr lang="en-US" dirty="0" smtClean="0"/>
          </a:p>
          <a:p>
            <a:r>
              <a:rPr lang="en-US" dirty="0" smtClean="0"/>
              <a:t>Make sure to be respectful of your peers by remaining quiet when others are speaking, listening carefully to what they have to say, and rebutting in a respectful manner.</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Grading Rubric</a:t>
            </a:r>
            <a:endParaRPr lang="en-US" dirty="0"/>
          </a:p>
        </p:txBody>
      </p:sp>
      <p:graphicFrame>
        <p:nvGraphicFramePr>
          <p:cNvPr id="4" name="Content Placeholder 3"/>
          <p:cNvGraphicFramePr>
            <a:graphicFrameLocks noGrp="1"/>
          </p:cNvGraphicFramePr>
          <p:nvPr>
            <p:ph idx="1"/>
          </p:nvPr>
        </p:nvGraphicFramePr>
        <p:xfrm>
          <a:off x="0" y="1143000"/>
          <a:ext cx="8991601" cy="5518086"/>
        </p:xfrm>
        <a:graphic>
          <a:graphicData uri="http://schemas.openxmlformats.org/drawingml/2006/table">
            <a:tbl>
              <a:tblPr firstRow="1" bandRow="1">
                <a:tableStyleId>{5C22544A-7EE6-4342-B048-85BDC9FD1C3A}</a:tableStyleId>
              </a:tblPr>
              <a:tblGrid>
                <a:gridCol w="1219201"/>
                <a:gridCol w="1676399"/>
                <a:gridCol w="1806430"/>
                <a:gridCol w="1927370"/>
                <a:gridCol w="1752600"/>
                <a:gridCol w="609601"/>
              </a:tblGrid>
              <a:tr h="321246">
                <a:tc>
                  <a:txBody>
                    <a:bodyPr/>
                    <a:lstStyle/>
                    <a:p>
                      <a:endParaRPr lang="en-US" sz="1400" dirty="0"/>
                    </a:p>
                  </a:txBody>
                  <a:tcPr/>
                </a:tc>
                <a:tc>
                  <a:txBody>
                    <a:bodyPr/>
                    <a:lstStyle/>
                    <a:p>
                      <a:r>
                        <a:rPr lang="en-US" sz="1400" dirty="0" smtClean="0"/>
                        <a:t>4 points</a:t>
                      </a:r>
                      <a:endParaRPr lang="en-US" sz="1400" dirty="0"/>
                    </a:p>
                  </a:txBody>
                  <a:tcPr/>
                </a:tc>
                <a:tc>
                  <a:txBody>
                    <a:bodyPr/>
                    <a:lstStyle/>
                    <a:p>
                      <a:r>
                        <a:rPr lang="en-US" sz="1400" dirty="0" smtClean="0"/>
                        <a:t>3points</a:t>
                      </a:r>
                      <a:endParaRPr lang="en-US" sz="1400" dirty="0"/>
                    </a:p>
                  </a:txBody>
                  <a:tcPr/>
                </a:tc>
                <a:tc>
                  <a:txBody>
                    <a:bodyPr/>
                    <a:lstStyle/>
                    <a:p>
                      <a:r>
                        <a:rPr lang="en-US" sz="1400" dirty="0" smtClean="0"/>
                        <a:t>2 points</a:t>
                      </a:r>
                      <a:endParaRPr lang="en-US" sz="1400" dirty="0"/>
                    </a:p>
                  </a:txBody>
                  <a:tcPr/>
                </a:tc>
                <a:tc>
                  <a:txBody>
                    <a:bodyPr/>
                    <a:lstStyle/>
                    <a:p>
                      <a:r>
                        <a:rPr lang="en-US" sz="1400" dirty="0" smtClean="0"/>
                        <a:t>1-0 points</a:t>
                      </a:r>
                      <a:endParaRPr lang="en-US" sz="1400" dirty="0"/>
                    </a:p>
                  </a:txBody>
                  <a:tcPr/>
                </a:tc>
                <a:tc>
                  <a:txBody>
                    <a:bodyPr/>
                    <a:lstStyle/>
                    <a:p>
                      <a:r>
                        <a:rPr lang="en-US" sz="1200" dirty="0" smtClean="0"/>
                        <a:t>Score</a:t>
                      </a:r>
                      <a:endParaRPr lang="en-US" sz="1200" dirty="0"/>
                    </a:p>
                  </a:txBody>
                  <a:tcPr/>
                </a:tc>
              </a:tr>
              <a:tr h="1034352">
                <a:tc>
                  <a:txBody>
                    <a:bodyPr/>
                    <a:lstStyle/>
                    <a:p>
                      <a:r>
                        <a:rPr lang="en-US" sz="1400" dirty="0" smtClean="0"/>
                        <a:t>Issues addressed</a:t>
                      </a:r>
                      <a:endParaRPr lang="en-US" sz="1400" dirty="0"/>
                    </a:p>
                  </a:txBody>
                  <a:tcPr/>
                </a:tc>
                <a:tc>
                  <a:txBody>
                    <a:bodyPr/>
                    <a:lstStyle/>
                    <a:p>
                      <a:r>
                        <a:rPr lang="en-US" sz="1400" dirty="0" smtClean="0"/>
                        <a:t>Each statement is unique and always address the topic </a:t>
                      </a:r>
                      <a:endParaRPr lang="en-US" sz="1400" dirty="0"/>
                    </a:p>
                  </a:txBody>
                  <a:tcPr/>
                </a:tc>
                <a:tc>
                  <a:txBody>
                    <a:bodyPr/>
                    <a:lstStyle/>
                    <a:p>
                      <a:r>
                        <a:rPr lang="en-US" sz="1400" dirty="0" smtClean="0"/>
                        <a:t>Some repetition may be present. Statements always address the topic.</a:t>
                      </a:r>
                      <a:endParaRPr lang="en-US" sz="1400" dirty="0"/>
                    </a:p>
                  </a:txBody>
                  <a:tcPr/>
                </a:tc>
                <a:tc>
                  <a:txBody>
                    <a:bodyPr/>
                    <a:lstStyle/>
                    <a:p>
                      <a:r>
                        <a:rPr lang="en-US" sz="1400" b="0" dirty="0" smtClean="0"/>
                        <a:t>At times statements presented do not address the topic. </a:t>
                      </a:r>
                    </a:p>
                    <a:p>
                      <a:r>
                        <a:rPr lang="en-US" sz="1400" b="0" dirty="0" smtClean="0"/>
                        <a:t>Statements are also repetitious</a:t>
                      </a:r>
                      <a:endParaRPr lang="en-US" sz="1400" b="0" dirty="0"/>
                    </a:p>
                  </a:txBody>
                  <a:tcPr/>
                </a:tc>
                <a:tc>
                  <a:txBody>
                    <a:bodyPr/>
                    <a:lstStyle/>
                    <a:p>
                      <a:r>
                        <a:rPr lang="en-US" sz="1400" dirty="0" smtClean="0"/>
                        <a:t>Statements are very repetitious and are not addressing the topic</a:t>
                      </a:r>
                      <a:endParaRPr lang="en-US" sz="1400" dirty="0"/>
                    </a:p>
                  </a:txBody>
                  <a:tcPr/>
                </a:tc>
                <a:tc>
                  <a:txBody>
                    <a:bodyPr/>
                    <a:lstStyle/>
                    <a:p>
                      <a:endParaRPr lang="en-US" sz="1400" dirty="0"/>
                    </a:p>
                  </a:txBody>
                  <a:tcPr/>
                </a:tc>
              </a:tr>
              <a:tr h="1034352">
                <a:tc>
                  <a:txBody>
                    <a:bodyPr/>
                    <a:lstStyle/>
                    <a:p>
                      <a:r>
                        <a:rPr lang="en-US" sz="1400" dirty="0" smtClean="0"/>
                        <a:t>Supporting facts</a:t>
                      </a:r>
                      <a:endParaRPr lang="en-US" sz="1400" dirty="0"/>
                    </a:p>
                  </a:txBody>
                  <a:tcPr/>
                </a:tc>
                <a:tc>
                  <a:txBody>
                    <a:bodyPr/>
                    <a:lstStyle/>
                    <a:p>
                      <a:r>
                        <a:rPr lang="en-US" sz="1400" dirty="0" smtClean="0"/>
                        <a:t>Many facts from the book are used to support the argument</a:t>
                      </a:r>
                      <a:endParaRPr lang="en-US" sz="1400" dirty="0"/>
                    </a:p>
                  </a:txBody>
                  <a:tcPr/>
                </a:tc>
                <a:tc>
                  <a:txBody>
                    <a:bodyPr/>
                    <a:lstStyle/>
                    <a:p>
                      <a:r>
                        <a:rPr lang="en-US" sz="1400" dirty="0" smtClean="0"/>
                        <a:t>Some facts are used to support the argument</a:t>
                      </a:r>
                      <a:endParaRPr lang="en-US" sz="1400" dirty="0"/>
                    </a:p>
                  </a:txBody>
                  <a:tcPr/>
                </a:tc>
                <a:tc>
                  <a:txBody>
                    <a:bodyPr/>
                    <a:lstStyle/>
                    <a:p>
                      <a:r>
                        <a:rPr lang="en-US" sz="1400" dirty="0" smtClean="0"/>
                        <a:t>Few facts are used to support the argument</a:t>
                      </a:r>
                      <a:endParaRPr lang="en-US" sz="1400" dirty="0"/>
                    </a:p>
                  </a:txBody>
                  <a:tcPr/>
                </a:tc>
                <a:tc>
                  <a:txBody>
                    <a:bodyPr/>
                    <a:lstStyle/>
                    <a:p>
                      <a:r>
                        <a:rPr lang="en-US" sz="1400" dirty="0" smtClean="0"/>
                        <a:t>No facts are used to support the argument or facts used are false/incorrect</a:t>
                      </a:r>
                      <a:endParaRPr lang="en-US" sz="1400" dirty="0"/>
                    </a:p>
                  </a:txBody>
                  <a:tcPr/>
                </a:tc>
                <a:tc>
                  <a:txBody>
                    <a:bodyPr/>
                    <a:lstStyle/>
                    <a:p>
                      <a:endParaRPr lang="en-US" sz="1400" dirty="0"/>
                    </a:p>
                  </a:txBody>
                  <a:tcPr/>
                </a:tc>
              </a:tr>
              <a:tr h="599267">
                <a:tc>
                  <a:txBody>
                    <a:bodyPr/>
                    <a:lstStyle/>
                    <a:p>
                      <a:r>
                        <a:rPr lang="en-US" sz="1400" dirty="0" smtClean="0"/>
                        <a:t>Persuasion</a:t>
                      </a:r>
                      <a:endParaRPr lang="en-US" sz="1400" dirty="0"/>
                    </a:p>
                  </a:txBody>
                  <a:tcPr/>
                </a:tc>
                <a:tc>
                  <a:txBody>
                    <a:bodyPr/>
                    <a:lstStyle/>
                    <a:p>
                      <a:r>
                        <a:rPr lang="en-US" sz="1400" dirty="0" smtClean="0"/>
                        <a:t>The statements presented are convincing and clear</a:t>
                      </a:r>
                      <a:endParaRPr lang="en-US" sz="1400" dirty="0"/>
                    </a:p>
                  </a:txBody>
                  <a:tcPr/>
                </a:tc>
                <a:tc>
                  <a:txBody>
                    <a:bodyPr/>
                    <a:lstStyle/>
                    <a:p>
                      <a:r>
                        <a:rPr lang="en-US" sz="1400" b="0" dirty="0" smtClean="0"/>
                        <a:t>The statements presented are convincing and clear</a:t>
                      </a:r>
                      <a:endParaRPr lang="en-US" sz="1400" b="0" dirty="0"/>
                    </a:p>
                  </a:txBody>
                  <a:tcPr/>
                </a:tc>
                <a:tc>
                  <a:txBody>
                    <a:bodyPr/>
                    <a:lstStyle/>
                    <a:p>
                      <a:r>
                        <a:rPr lang="en-US" sz="1400" dirty="0" smtClean="0"/>
                        <a:t>Some of the statements presented are  clear and convincing</a:t>
                      </a:r>
                      <a:endParaRPr lang="en-US" sz="1400" dirty="0"/>
                    </a:p>
                  </a:txBody>
                  <a:tcPr/>
                </a:tc>
                <a:tc>
                  <a:txBody>
                    <a:bodyPr/>
                    <a:lstStyle/>
                    <a:p>
                      <a:r>
                        <a:rPr lang="en-US" sz="1400" dirty="0" smtClean="0"/>
                        <a:t>Few or none of statements presented are  clear and convincing</a:t>
                      </a:r>
                      <a:endParaRPr lang="en-US" sz="1400" dirty="0"/>
                    </a:p>
                  </a:txBody>
                  <a:tcPr/>
                </a:tc>
                <a:tc>
                  <a:txBody>
                    <a:bodyPr/>
                    <a:lstStyle/>
                    <a:p>
                      <a:endParaRPr lang="en-US" sz="1400" dirty="0"/>
                    </a:p>
                  </a:txBody>
                  <a:tcPr/>
                </a:tc>
              </a:tr>
              <a:tr h="1630680">
                <a:tc>
                  <a:txBody>
                    <a:bodyPr/>
                    <a:lstStyle/>
                    <a:p>
                      <a:r>
                        <a:rPr lang="en-US" sz="1400" dirty="0" smtClean="0"/>
                        <a:t>Participation</a:t>
                      </a:r>
                      <a:endParaRPr lang="en-US" sz="1400" dirty="0"/>
                    </a:p>
                  </a:txBody>
                  <a:tcPr/>
                </a:tc>
                <a:tc>
                  <a:txBody>
                    <a:bodyPr/>
                    <a:lstStyle/>
                    <a:p>
                      <a:r>
                        <a:rPr lang="en-US" sz="1400" dirty="0" smtClean="0"/>
                        <a:t>All team members participated in both the organization of ideas and the presenting of arguments</a:t>
                      </a:r>
                      <a:endParaRPr lang="en-US" sz="1400" dirty="0"/>
                    </a:p>
                  </a:txBody>
                  <a:tcPr/>
                </a:tc>
                <a:tc>
                  <a:txBody>
                    <a:bodyPr/>
                    <a:lstStyle/>
                    <a:p>
                      <a:r>
                        <a:rPr lang="en-US" sz="1400" dirty="0" smtClean="0"/>
                        <a:t>Most team members participated in the organization of ideas and the presenting of arguments</a:t>
                      </a:r>
                      <a:endParaRPr lang="en-US" sz="1400" dirty="0"/>
                    </a:p>
                  </a:txBody>
                  <a:tcPr/>
                </a:tc>
                <a:tc>
                  <a:txBody>
                    <a:bodyPr/>
                    <a:lstStyle/>
                    <a:p>
                      <a:r>
                        <a:rPr lang="en-US" sz="1400" dirty="0" smtClean="0"/>
                        <a:t>It is apparent that some members did not participate in the organization of ideas and the presenting of arguments</a:t>
                      </a:r>
                      <a:endParaRPr lang="en-US" sz="1400" dirty="0"/>
                    </a:p>
                  </a:txBody>
                  <a:tcPr/>
                </a:tc>
                <a:tc>
                  <a:txBody>
                    <a:bodyPr/>
                    <a:lstStyle/>
                    <a:p>
                      <a:r>
                        <a:rPr lang="en-US" sz="1400" dirty="0" smtClean="0"/>
                        <a:t>Only a few members seemed to participate in the organization of ideas and the presenting of arguments</a:t>
                      </a:r>
                      <a:endParaRPr lang="en-US" sz="1400" dirty="0"/>
                    </a:p>
                  </a:txBody>
                  <a:tcPr/>
                </a:tc>
                <a:tc>
                  <a:txBody>
                    <a:bodyPr/>
                    <a:lstStyle/>
                    <a:p>
                      <a:endParaRPr lang="en-US" sz="1400" dirty="0"/>
                    </a:p>
                  </a:txBody>
                  <a:tcPr/>
                </a:tc>
              </a:tr>
              <a:tr h="276738">
                <a:tc>
                  <a:txBody>
                    <a:bodyPr/>
                    <a:lstStyle/>
                    <a:p>
                      <a:r>
                        <a:rPr lang="en-US" sz="1400" dirty="0" smtClean="0"/>
                        <a:t>Total Score</a:t>
                      </a:r>
                      <a:endParaRPr lang="en-US" sz="1400" dirty="0"/>
                    </a:p>
                  </a:txBody>
                  <a:tcPr/>
                </a:tc>
                <a:tc>
                  <a:txBody>
                    <a:bodyPr/>
                    <a:lstStyle/>
                    <a:p>
                      <a:endParaRPr lang="en-US" sz="1400" dirty="0"/>
                    </a:p>
                  </a:txBody>
                  <a:tcPr/>
                </a:tc>
                <a:tc>
                  <a:txBody>
                    <a:bodyPr/>
                    <a:lstStyle/>
                    <a:p>
                      <a:endParaRPr lang="en-US" sz="1400" dirty="0"/>
                    </a:p>
                  </a:txBody>
                  <a:tcPr/>
                </a:tc>
                <a:tc>
                  <a:txBody>
                    <a:bodyPr/>
                    <a:lstStyle/>
                    <a:p>
                      <a:endParaRPr lang="en-US" sz="1400" dirty="0"/>
                    </a:p>
                  </a:txBody>
                  <a:tcPr/>
                </a:tc>
                <a:tc>
                  <a:txBody>
                    <a:bodyPr/>
                    <a:lstStyle/>
                    <a:p>
                      <a:endParaRPr lang="en-US" sz="1400" dirty="0"/>
                    </a:p>
                  </a:txBody>
                  <a:tcPr/>
                </a:tc>
                <a:tc>
                  <a:txBody>
                    <a:bodyPr/>
                    <a:lstStyle/>
                    <a:p>
                      <a:endParaRPr lang="en-US" sz="1400" dirty="0"/>
                    </a:p>
                  </a:txBody>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Checklist</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Checklist Rubric for ESOL students </a:t>
            </a:r>
          </a:p>
          <a:p>
            <a:pPr>
              <a:buNone/>
            </a:pPr>
            <a:r>
              <a:rPr lang="en-US" dirty="0" smtClean="0"/>
              <a:t>Students are not required to speak if they are at preproduction and speech emergence levels. Otherwise, students are required to do the following: </a:t>
            </a:r>
          </a:p>
          <a:p>
            <a:r>
              <a:rPr lang="en-US" dirty="0" smtClean="0"/>
              <a:t>Maintain eye contact with audience</a:t>
            </a:r>
          </a:p>
          <a:p>
            <a:r>
              <a:rPr lang="en-US" dirty="0" smtClean="0"/>
              <a:t>Speak loudly and clearly</a:t>
            </a:r>
          </a:p>
          <a:p>
            <a:r>
              <a:rPr lang="en-US" dirty="0" smtClean="0"/>
              <a:t>Statement should pertain to the topic</a:t>
            </a:r>
          </a:p>
          <a:p>
            <a:r>
              <a:rPr lang="en-US" dirty="0" smtClean="0"/>
              <a:t>Statement should be in the form of a complete sentence</a:t>
            </a:r>
          </a:p>
          <a:p>
            <a:r>
              <a:rPr lang="en-US" dirty="0" smtClean="0"/>
              <a:t>Student uses appropriate body language</a:t>
            </a:r>
          </a:p>
          <a:p>
            <a:pPr>
              <a:buNone/>
            </a:pPr>
            <a:r>
              <a:rPr lang="en-US" dirty="0" smtClean="0"/>
              <a:t> </a:t>
            </a:r>
          </a:p>
          <a:p>
            <a:pPr>
              <a:buNone/>
            </a:pPr>
            <a:r>
              <a:rPr lang="en-US" dirty="0" smtClean="0"/>
              <a:t>Students should also participate in the organization of ideas simply by:</a:t>
            </a:r>
          </a:p>
          <a:p>
            <a:r>
              <a:rPr lang="en-US" dirty="0" smtClean="0"/>
              <a:t>o  Listening to others ideas</a:t>
            </a:r>
          </a:p>
          <a:p>
            <a:r>
              <a:rPr lang="en-US" dirty="0" smtClean="0"/>
              <a:t>o  (if possible) Contribute their own ideas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Debate</a:t>
            </a:r>
            <a:endParaRPr lang="en-US" dirty="0"/>
          </a:p>
        </p:txBody>
      </p:sp>
      <p:sp>
        <p:nvSpPr>
          <p:cNvPr id="3" name="Content Placeholder 2"/>
          <p:cNvSpPr>
            <a:spLocks noGrp="1"/>
          </p:cNvSpPr>
          <p:nvPr>
            <p:ph idx="1"/>
          </p:nvPr>
        </p:nvSpPr>
        <p:spPr/>
        <p:txBody>
          <a:bodyPr/>
          <a:lstStyle/>
          <a:p>
            <a:r>
              <a:rPr lang="en-US" dirty="0" smtClean="0"/>
              <a:t>Question:</a:t>
            </a:r>
          </a:p>
          <a:p>
            <a:pPr>
              <a:buNone/>
            </a:pPr>
            <a:r>
              <a:rPr lang="en-US" dirty="0" smtClean="0"/>
              <a:t>In the story, Esperanza is aware of a neighbor who is physically abused and yet Esperanza decides to do nothing. Explain why this decision had a positive/negative effect on the person she later became.</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92</TotalTime>
  <Words>831</Words>
  <Application>Microsoft Office PowerPoint</Application>
  <PresentationFormat>On-screen Show (4:3)</PresentationFormat>
  <Paragraphs>95</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Apex</vt:lpstr>
      <vt:lpstr>Public Speaking &amp;Listening through debate</vt:lpstr>
      <vt:lpstr>Today’s Agenda</vt:lpstr>
      <vt:lpstr>Why practice public speaking?</vt:lpstr>
      <vt:lpstr>How to Get Started: Helpful Questions to Ask Yourself</vt:lpstr>
      <vt:lpstr>Class debate</vt:lpstr>
      <vt:lpstr>What to Do When Speaking</vt:lpstr>
      <vt:lpstr>Grading Rubric</vt:lpstr>
      <vt:lpstr>Checklist</vt:lpstr>
      <vt:lpstr>Model Debate</vt:lpstr>
      <vt:lpstr>Class Debate</vt:lpstr>
      <vt:lpstr>Why is public speaking important in the classroom?</vt:lpstr>
      <vt:lpstr>How did we do?</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Public Speaking &amp;Listening through debate</dc:title>
  <dc:creator>hwalmsle</dc:creator>
  <cp:lastModifiedBy>lib113b</cp:lastModifiedBy>
  <cp:revision>16</cp:revision>
  <dcterms:created xsi:type="dcterms:W3CDTF">2010-04-13T13:20:06Z</dcterms:created>
  <dcterms:modified xsi:type="dcterms:W3CDTF">2010-05-06T13:34:18Z</dcterms:modified>
</cp:coreProperties>
</file>